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12192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40" d="100"/>
          <a:sy n="140" d="100"/>
        </p:scale>
        <p:origin x="532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5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6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2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BBD9-7850-414B-95FC-D6B59BB18B55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BE01-89C4-42E5-BD83-97CEF158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637E-95A0-E814-E1C9-5F1EEF83B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528" y="-1"/>
            <a:ext cx="6102417" cy="830595"/>
          </a:xfrm>
        </p:spPr>
        <p:txBody>
          <a:bodyPr>
            <a:normAutofit/>
          </a:bodyPr>
          <a:lstStyle/>
          <a:p>
            <a:r>
              <a:rPr lang="en-US" sz="4000" dirty="0"/>
              <a:t>Stud Service Agreement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3CF21-A340-F682-F07E-835A3FAA3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761" y="1352627"/>
            <a:ext cx="7430703" cy="1209748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/>
              <a:t>Stud’s Registered Name:  Tyson 3</a:t>
            </a:r>
            <a:r>
              <a:rPr lang="en-US" sz="4000" baseline="30000" dirty="0"/>
              <a:t>rd</a:t>
            </a:r>
            <a:r>
              <a:rPr lang="en-US" sz="4000" dirty="0"/>
              <a:t> (Elon Husk)                                             </a:t>
            </a:r>
          </a:p>
          <a:p>
            <a:endParaRPr lang="en-US" sz="8000" dirty="0"/>
          </a:p>
          <a:p>
            <a:r>
              <a:rPr lang="en-US" dirty="0"/>
              <a:t>				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2CABD-EB2F-F217-0342-B77885505D93}"/>
              </a:ext>
            </a:extLst>
          </p:cNvPr>
          <p:cNvSpPr txBox="1"/>
          <p:nvPr/>
        </p:nvSpPr>
        <p:spPr>
          <a:xfrm>
            <a:off x="-12168" y="2326833"/>
            <a:ext cx="237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 of Birth: 1/3/2022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B855F-0AEC-65D9-A035-987AFBF4F4DF}"/>
              </a:ext>
            </a:extLst>
          </p:cNvPr>
          <p:cNvSpPr txBox="1"/>
          <p:nvPr/>
        </p:nvSpPr>
        <p:spPr>
          <a:xfrm>
            <a:off x="-15316" y="1622041"/>
            <a:ext cx="684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Description: Blue and Tan Visual Husky Carrying Cocoa, Cream and Pink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BE4CE-CEE6-5F74-0F0F-159AF6FE670B}"/>
              </a:ext>
            </a:extLst>
          </p:cNvPr>
          <p:cNvSpPr txBox="1"/>
          <p:nvPr/>
        </p:nvSpPr>
        <p:spPr>
          <a:xfrm>
            <a:off x="-15316" y="1961838"/>
            <a:ext cx="518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Profile: at/at B/B Co/co d/d EM/e </a:t>
            </a:r>
            <a:r>
              <a:rPr lang="en-US" dirty="0" err="1"/>
              <a:t>ky</a:t>
            </a:r>
            <a:r>
              <a:rPr lang="en-US" dirty="0"/>
              <a:t>/</a:t>
            </a:r>
            <a:r>
              <a:rPr lang="en-US" dirty="0" err="1"/>
              <a:t>ky</a:t>
            </a:r>
            <a:r>
              <a:rPr lang="en-US" dirty="0"/>
              <a:t> n/s in/in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5EC6E-26C6-4A0F-D45D-9DA034699296}"/>
              </a:ext>
            </a:extLst>
          </p:cNvPr>
          <p:cNvSpPr txBox="1"/>
          <p:nvPr/>
        </p:nvSpPr>
        <p:spPr>
          <a:xfrm>
            <a:off x="-30286" y="2713261"/>
            <a:ext cx="370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AKC Registry Number      NP83917301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98A8C-A411-3B38-6D94-3493CF4BC544}"/>
              </a:ext>
            </a:extLst>
          </p:cNvPr>
          <p:cNvSpPr txBox="1"/>
          <p:nvPr/>
        </p:nvSpPr>
        <p:spPr>
          <a:xfrm>
            <a:off x="0" y="3076923"/>
            <a:ext cx="388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 Owner(s): Clint &amp; Cheryl Sheppard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37192-8139-71AB-1152-C8400E8156D5}"/>
              </a:ext>
            </a:extLst>
          </p:cNvPr>
          <p:cNvSpPr txBox="1"/>
          <p:nvPr/>
        </p:nvSpPr>
        <p:spPr>
          <a:xfrm>
            <a:off x="0" y="3446255"/>
            <a:ext cx="353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Telephone Number: (405) 919-3064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8C099-A49A-038A-19A3-0AE02DA3BC0B}"/>
              </a:ext>
            </a:extLst>
          </p:cNvPr>
          <p:cNvSpPr txBox="1"/>
          <p:nvPr/>
        </p:nvSpPr>
        <p:spPr>
          <a:xfrm>
            <a:off x="0" y="3827013"/>
            <a:ext cx="423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Email: sheppsplatinumblondes@gmail.com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36AA5C-585C-ADDB-8AC2-F5B82A7ABA18}"/>
              </a:ext>
            </a:extLst>
          </p:cNvPr>
          <p:cNvSpPr txBox="1"/>
          <p:nvPr/>
        </p:nvSpPr>
        <p:spPr>
          <a:xfrm>
            <a:off x="12288" y="4526227"/>
            <a:ext cx="59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Bitch’s Registered Name:______________________________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A5EC2-C387-1FA7-F164-760BB9CC858D}"/>
              </a:ext>
            </a:extLst>
          </p:cNvPr>
          <p:cNvSpPr txBox="1"/>
          <p:nvPr/>
        </p:nvSpPr>
        <p:spPr>
          <a:xfrm>
            <a:off x="25105" y="4898891"/>
            <a:ext cx="594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 of Birth:_______________________________________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E97B10-5F2E-CD6F-AF56-196161418D44}"/>
              </a:ext>
            </a:extLst>
          </p:cNvPr>
          <p:cNvSpPr txBox="1"/>
          <p:nvPr/>
        </p:nvSpPr>
        <p:spPr>
          <a:xfrm>
            <a:off x="23475" y="5319681"/>
            <a:ext cx="59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Profile:________________________________________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76DDBF-D2B9-6758-AEC8-DB7C5F82C7FA}"/>
              </a:ext>
            </a:extLst>
          </p:cNvPr>
          <p:cNvSpPr txBox="1"/>
          <p:nvPr/>
        </p:nvSpPr>
        <p:spPr>
          <a:xfrm>
            <a:off x="23475" y="5701723"/>
            <a:ext cx="593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Description:________________________________________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D0F1FD-7882-7593-5E15-8D3E69F1775B}"/>
              </a:ext>
            </a:extLst>
          </p:cNvPr>
          <p:cNvSpPr txBox="1"/>
          <p:nvPr/>
        </p:nvSpPr>
        <p:spPr>
          <a:xfrm>
            <a:off x="23475" y="6103139"/>
            <a:ext cx="593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AKC Registry Number:________________________________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EC17A8-D8B6-64C8-8098-7B57EC004F55}"/>
              </a:ext>
            </a:extLst>
          </p:cNvPr>
          <p:cNvSpPr txBox="1"/>
          <p:nvPr/>
        </p:nvSpPr>
        <p:spPr>
          <a:xfrm>
            <a:off x="23475" y="6507887"/>
            <a:ext cx="592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Bitch’s Owner(s):____________________________________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9C1738-4E8D-5155-DE0B-78EC87AB3894}"/>
              </a:ext>
            </a:extLst>
          </p:cNvPr>
          <p:cNvSpPr txBox="1"/>
          <p:nvPr/>
        </p:nvSpPr>
        <p:spPr>
          <a:xfrm>
            <a:off x="-15316" y="6912635"/>
            <a:ext cx="597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Telephone Number:__________________________________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95E1CD-7304-F411-4B10-C2C35C51F7F5}"/>
              </a:ext>
            </a:extLst>
          </p:cNvPr>
          <p:cNvSpPr txBox="1"/>
          <p:nvPr/>
        </p:nvSpPr>
        <p:spPr>
          <a:xfrm>
            <a:off x="23475" y="7308188"/>
            <a:ext cx="595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Email:_____________________________________________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8CBC6D-A385-8DBB-6CCE-AD1BF07254AA}"/>
              </a:ext>
            </a:extLst>
          </p:cNvPr>
          <p:cNvSpPr txBox="1"/>
          <p:nvPr/>
        </p:nvSpPr>
        <p:spPr>
          <a:xfrm>
            <a:off x="283029" y="8327571"/>
            <a:ext cx="647831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Parties involved with the Female must sign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registered owners are allowed to use stud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third-party transactions are prohibited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Dual-Sires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Direct-Line Inbreeding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Semen Collections/Shipping Cost $375 covered by Bitch’s owner</a:t>
            </a:r>
          </a:p>
          <a:p>
            <a:r>
              <a:rPr lang="en-US" dirty="0"/>
              <a:t>           (includes $200 refundable upon return of shipping items)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refunds on collection/shipping costs due to shipping co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Intl shipping fees will vary depending on collection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Breed at your own risk, no guarantee on defect or congenital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Breeding should occur within 2 years of contract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Freezing and Storage fees will apply after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Deposits are non-refundable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ACCAE423-E697-08A1-3DE8-94508C422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499" y1="55107" x2="54623" y2="55067"/>
                        <a14:foregroundMark x1="54623" y1="55067" x2="47517" y2="55228"/>
                        <a14:foregroundMark x1="47517" y1="55228" x2="47154" y2="63908"/>
                        <a14:foregroundMark x1="47154" y1="63908" x2="54017" y2="62576"/>
                        <a14:foregroundMark x1="54017" y1="62576" x2="48082" y2="56601"/>
                        <a14:foregroundMark x1="48082" y1="56601" x2="47194" y2="65240"/>
                        <a14:foregroundMark x1="47194" y1="65240" x2="53977" y2="60113"/>
                        <a14:foregroundMark x1="53977" y1="60113" x2="47800" y2="55107"/>
                        <a14:foregroundMark x1="47800" y1="55107" x2="45297" y2="62414"/>
                        <a14:foregroundMark x1="45297" y1="62414" x2="45337" y2="62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50" y="-808864"/>
            <a:ext cx="2922462" cy="2922462"/>
          </a:xfrm>
          <a:prstGeom prst="rect">
            <a:avLst/>
          </a:prstGeom>
        </p:spPr>
      </p:pic>
      <p:pic>
        <p:nvPicPr>
          <p:cNvPr id="13" name="Picture 12" descr="A close up of a dog&#10;&#10;Description automatically generated">
            <a:extLst>
              <a:ext uri="{FF2B5EF4-FFF2-40B4-BE49-F238E27FC236}">
                <a16:creationId xmlns:a16="http://schemas.microsoft.com/office/drawing/2014/main" id="{47084A52-B87A-8C72-2321-8E9916812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26" y="2340041"/>
            <a:ext cx="2160467" cy="18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8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7FA2-6B8F-1373-3B21-46693DD6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42" y="320395"/>
            <a:ext cx="6608043" cy="1780674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+mn-lt"/>
              </a:rPr>
              <a:t>__Stud Fee of $______USD is to be paid in full before breeding will take place. A $______USD non-refundable deposit is required to lock-in the current rate and secure breeding with stud.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__Pup-Back takes place of stud fee. Stud owner will receive 1 Puppy(s) from resulting litter. Order of choice will be 1st pick. Bitch owner is responsible for transportation of pup to stud owner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2D43-E9D4-BDDD-4BA4-BEEE07C9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6" y="1915427"/>
            <a:ext cx="6694370" cy="6189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Breeding Terms:</a:t>
            </a:r>
          </a:p>
          <a:p>
            <a:r>
              <a:rPr lang="en-US" sz="1800" dirty="0"/>
              <a:t>Bitch owner will provide a negative Brucellosis test taken within one month of breeding date for onsite live breeding.</a:t>
            </a:r>
          </a:p>
          <a:p>
            <a:r>
              <a:rPr lang="en-US" sz="1800" dirty="0"/>
              <a:t>Bitch owner agrees to provide live video call to Stud owner during a veterinary x-ray for puppy count guarantee.</a:t>
            </a:r>
          </a:p>
          <a:p>
            <a:r>
              <a:rPr lang="en-US" sz="1800" dirty="0"/>
              <a:t>Three pups will constitute a litter. If one or two puppy litter, Stud owner will provide a re-breed free of charge. Collection/shipping charges are the responsibility of the bitch owner.</a:t>
            </a:r>
          </a:p>
          <a:p>
            <a:r>
              <a:rPr lang="en-US" sz="1800" dirty="0"/>
              <a:t>Bitch owner agrees to notify stud owner within 48 hours of whelping with results and photos/sex of each puppy.</a:t>
            </a:r>
          </a:p>
          <a:p>
            <a:r>
              <a:rPr lang="en-US" sz="1800" dirty="0"/>
              <a:t>Any pup fatalities must be reported to stud owner within 24 hours with veterinary documentation.</a:t>
            </a:r>
          </a:p>
          <a:p>
            <a:r>
              <a:rPr lang="en-US" sz="1800" dirty="0"/>
              <a:t>If pup-back, Bitch owner agrees to dewclaw DNA testing through Animal Genetics for each puppy within days 2-5. Stud owner will pay the DNA testing for each pup-back.</a:t>
            </a:r>
          </a:p>
          <a:p>
            <a:r>
              <a:rPr lang="en-US" sz="1800" dirty="0"/>
              <a:t>Stud owner guarantees a healthy and viable semen sample at the time of collection prior to shipping.</a:t>
            </a:r>
          </a:p>
          <a:p>
            <a:r>
              <a:rPr lang="en-US" sz="1800" dirty="0"/>
              <a:t>The bitch owner agrees that any verbal communications that are not listed in this contract are null and void.</a:t>
            </a:r>
          </a:p>
          <a:p>
            <a:r>
              <a:rPr lang="en-US" sz="1800" dirty="0"/>
              <a:t>If stud is unavailable due to unforeseen circumstances, stud credit may be transferred to another stud.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F83E5-B6DB-07A3-0E3D-A0DCD5950587}"/>
              </a:ext>
            </a:extLst>
          </p:cNvPr>
          <p:cNvSpPr txBox="1"/>
          <p:nvPr/>
        </p:nvSpPr>
        <p:spPr>
          <a:xfrm>
            <a:off x="124979" y="7661710"/>
            <a:ext cx="660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contract is for the sale of viable semen. In no way is it a guarantee of a pregnancy or any number of puppies. Any semen inserted into the female is considered redeemed. Puppy guarantee is a courtesy by the Stud Owner(s), not an obligation. By the Signatures below, all parties named herein are bound to the terms above.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3F674-3A96-336B-B87B-174EBA62900D}"/>
              </a:ext>
            </a:extLst>
          </p:cNvPr>
          <p:cNvSpPr txBox="1"/>
          <p:nvPr/>
        </p:nvSpPr>
        <p:spPr>
          <a:xfrm>
            <a:off x="81816" y="9330172"/>
            <a:ext cx="422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 of Agreement:___________________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48704-07BC-8B6D-300B-24C72477ABD5}"/>
              </a:ext>
            </a:extLst>
          </p:cNvPr>
          <p:cNvSpPr txBox="1"/>
          <p:nvPr/>
        </p:nvSpPr>
        <p:spPr>
          <a:xfrm>
            <a:off x="81816" y="9890638"/>
            <a:ext cx="603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 Owner(s)_______________________________________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E11B5-A4E5-50FD-61A5-07EE83E24884}"/>
              </a:ext>
            </a:extLst>
          </p:cNvPr>
          <p:cNvSpPr txBox="1"/>
          <p:nvPr/>
        </p:nvSpPr>
        <p:spPr>
          <a:xfrm>
            <a:off x="81816" y="10451104"/>
            <a:ext cx="60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Bitch Owner(s)_______________________________________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D2672-9E42-746C-D343-99F9074E4DA7}"/>
              </a:ext>
            </a:extLst>
          </p:cNvPr>
          <p:cNvSpPr txBox="1"/>
          <p:nvPr/>
        </p:nvSpPr>
        <p:spPr>
          <a:xfrm>
            <a:off x="168142" y="11290434"/>
            <a:ext cx="663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Bred on:______________ Scheduled Whelping Date:_____________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3879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4124</TotalTime>
  <Words>597</Words>
  <Application>Microsoft Office PowerPoint</Application>
  <PresentationFormat>Widescreen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Stud Service Agreement</vt:lpstr>
      <vt:lpstr>__Stud Fee of $______USD is to be paid in full before breeding will take place. A $______USD non-refundable deposit is required to lock-in the current rate and secure breeding with stud.   __Pup-Back takes place of stud fee. Stud owner will receive 1 Puppy(s) from resulting litter. Order of choice will be 1st pick. Bitch owner is responsible for transportation of pup to stud owner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 Service Agreeement</dc:title>
  <dc:creator>Clint Sheppard</dc:creator>
  <cp:lastModifiedBy>Clint Sheppard</cp:lastModifiedBy>
  <cp:revision>4</cp:revision>
  <cp:lastPrinted>2023-06-30T20:47:18Z</cp:lastPrinted>
  <dcterms:created xsi:type="dcterms:W3CDTF">2023-02-14T21:55:47Z</dcterms:created>
  <dcterms:modified xsi:type="dcterms:W3CDTF">2023-07-22T19:11:52Z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2049b-5b95-446b-a697-380fd25d58d6_Enabled">
    <vt:lpwstr>true</vt:lpwstr>
  </property>
  <property fmtid="{D5CDD505-2E9C-101B-9397-08002B2CF9AE}" pid="3" name="MSIP_Label_7de2049b-5b95-446b-a697-380fd25d58d6_SetDate">
    <vt:lpwstr>2023-02-14T22:14:19Z</vt:lpwstr>
  </property>
  <property fmtid="{D5CDD505-2E9C-101B-9397-08002B2CF9AE}" pid="4" name="MSIP_Label_7de2049b-5b95-446b-a697-380fd25d58d6_Method">
    <vt:lpwstr>Standard</vt:lpwstr>
  </property>
  <property fmtid="{D5CDD505-2E9C-101B-9397-08002B2CF9AE}" pid="5" name="MSIP_Label_7de2049b-5b95-446b-a697-380fd25d58d6_Name">
    <vt:lpwstr>Business Confidential</vt:lpwstr>
  </property>
  <property fmtid="{D5CDD505-2E9C-101B-9397-08002B2CF9AE}" pid="6" name="MSIP_Label_7de2049b-5b95-446b-a697-380fd25d58d6_SiteId">
    <vt:lpwstr>80132c19-eaaa-4b91-acf7-a3ed9a50c97b</vt:lpwstr>
  </property>
  <property fmtid="{D5CDD505-2E9C-101B-9397-08002B2CF9AE}" pid="7" name="MSIP_Label_7de2049b-5b95-446b-a697-380fd25d58d6_ActionId">
    <vt:lpwstr>78707d65-a866-45b6-b895-e5dd5aaec6a5</vt:lpwstr>
  </property>
  <property fmtid="{D5CDD505-2E9C-101B-9397-08002B2CF9AE}" pid="8" name="MSIP_Label_7de2049b-5b95-446b-a697-380fd25d58d6_ContentBits">
    <vt:lpwstr>0</vt:lpwstr>
  </property>
</Properties>
</file>